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83" r:id="rId20"/>
    <p:sldId id="486" r:id="rId21"/>
    <p:sldId id="399" r:id="rId22"/>
    <p:sldId id="409" r:id="rId23"/>
    <p:sldId id="484" r:id="rId24"/>
    <p:sldId id="4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help.sap.com/viewer/product/SAP_HANA_PLATFORM/2.0.05/en-US?task=discover_task"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help.sap.com/viewer/de2486ee947e43e684d39702027f8a94/2.0.05/en-U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4</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Method’s</a:t>
            </a:r>
            <a:r>
              <a:rPr lang="en-US" sz="3600" b="1" dirty="0" smtClean="0">
                <a:latin typeface="Cooper Black" panose="0208090404030B020404" pitchFamily="18" charset="0"/>
              </a:rPr>
              <a:t> </a:t>
            </a:r>
            <a:r>
              <a:rPr lang="en-US" sz="3600" b="1" dirty="0" smtClean="0">
                <a:latin typeface="Cooper Black" panose="0208090404030B020404" pitchFamily="18" charset="0"/>
              </a:rPr>
              <a:t>to Consume HANA Objects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Database</a:t>
              </a:r>
            </a:p>
            <a:p>
              <a:r>
                <a:rPr lang="en-US" sz="1600" kern="0" dirty="0" smtClean="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ADBC</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smtClean="0"/>
                <a:t>Proxy</a:t>
              </a:r>
              <a:r>
                <a:rPr lang="en-US" sz="1600" dirty="0"/>
                <a:t> is used as an Interface to </a:t>
              </a:r>
              <a:r>
                <a:rPr lang="en-US" sz="1600" dirty="0" smtClean="0"/>
                <a:t>transfer</a:t>
              </a:r>
            </a:p>
            <a:p>
              <a:r>
                <a:rPr lang="en-US" sz="1600" dirty="0" smtClean="0"/>
                <a:t> </a:t>
              </a:r>
              <a:r>
                <a:rPr lang="en-US" sz="1600" dirty="0"/>
                <a:t>or </a:t>
              </a:r>
              <a:r>
                <a:rPr lang="en-US" sz="1600" dirty="0" smtClean="0"/>
                <a:t>receive </a:t>
              </a:r>
              <a:r>
                <a:rPr lang="en-US" sz="1600" dirty="0"/>
                <a:t>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View Proxy</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CDS</a:t>
              </a:r>
            </a:p>
            <a:p>
              <a:r>
                <a:rPr lang="en-US" sz="1600" kern="0" dirty="0" smtClean="0">
                  <a:latin typeface="Arial" panose="020B0604020202020204" pitchFamily="34" charset="0"/>
                  <a:cs typeface="Arial" panose="020B0604020202020204" pitchFamily="34" charset="0"/>
                </a:rPr>
                <a:t>Core Data &amp; Services</a:t>
              </a:r>
              <a:endParaRPr lang="en-US" sz="1600" kern="0" dirty="0">
                <a:latin typeface="Arial" panose="020B0604020202020204" pitchFamily="34" charset="0"/>
                <a:cs typeface="Arial" panose="020B0604020202020204" pitchFamily="34" charset="0"/>
              </a:endParaRP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Mr. X</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01</a:t>
              </a:r>
              <a:endParaRPr lang="en-US" sz="3200" b="1" dirty="0">
                <a:solidFill>
                  <a:schemeClr val="bg1"/>
                </a:solidFill>
                <a:latin typeface="Arial" panose="020B0604020202020204" pitchFamily="34" charset="0"/>
                <a:cs typeface="Arial" panose="020B0604020202020204" pitchFamily="34" charset="0"/>
              </a:endParaRP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02</a:t>
              </a:r>
              <a:endParaRPr lang="en-US" sz="32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03</a:t>
              </a:r>
              <a:endParaRPr lang="en-US" sz="3200" b="1" dirty="0">
                <a:solidFill>
                  <a:schemeClr val="bg1"/>
                </a:solidFill>
                <a:latin typeface="Arial" panose="020B0604020202020204" pitchFamily="34" charset="0"/>
                <a:cs typeface="Arial" panose="020B0604020202020204" pitchFamily="34" charset="0"/>
              </a:endParaRP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121450"/>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ABAP Database Connectivity ( ADBC )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smtClean="0"/>
              <a:t>System &lt; SAP Net viewer 7.4</a:t>
            </a:r>
            <a:endParaRPr lang="en-US" dirty="0"/>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smtClean="0"/>
              <a:t>System &gt; SAP </a:t>
            </a:r>
            <a:r>
              <a:rPr lang="en-US" dirty="0"/>
              <a:t>NW 7.4 </a:t>
            </a:r>
            <a:r>
              <a:rPr lang="en-US" dirty="0" smtClean="0"/>
              <a:t>SP2 </a:t>
            </a:r>
          </a:p>
          <a:p>
            <a:r>
              <a:rPr lang="en-US" dirty="0" smtClean="0"/>
              <a:t>We </a:t>
            </a:r>
            <a:r>
              <a:rPr lang="en-US" dirty="0"/>
              <a:t>can use a proxy object in </a:t>
            </a:r>
            <a:r>
              <a:rPr lang="en-US" dirty="0" smtClean="0"/>
              <a:t>ABAP </a:t>
            </a:r>
            <a:r>
              <a:rPr lang="en-US" dirty="0"/>
              <a:t>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endParaRPr lang="en-US" dirty="0"/>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Calculation View</a:t>
            </a:r>
            <a:endParaRPr lang="en-US" dirty="0"/>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HANA View</a:t>
            </a:r>
            <a:endParaRPr lang="en-US" dirty="0"/>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Activated</a:t>
            </a:r>
            <a:endParaRPr lang="en-US" dirty="0"/>
          </a:p>
        </p:txBody>
      </p:sp>
    </p:spTree>
    <p:extLst>
      <p:ext uri="{BB962C8B-B14F-4D97-AF65-F5344CB8AC3E}">
        <p14:creationId xmlns:p14="http://schemas.microsoft.com/office/powerpoint/2010/main" val="17274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213451"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46957" y="1755114"/>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4 </a:t>
            </a:r>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smtClean="0"/>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SQL Script </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28600" y="934720"/>
            <a:ext cx="11734800" cy="230832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3"/>
              </a:rPr>
              <a:t>https://help.sap.com/viewer/product/SAP_HANA_PLATFORM/2.0.05/en-US?task=discover_task</a:t>
            </a:r>
            <a:endParaRPr lang="en-US" dirty="0">
              <a:solidFill>
                <a:prstClr val="black"/>
              </a:solidFill>
            </a:endParaRPr>
          </a:p>
          <a:p>
            <a:pPr lvl="0">
              <a:defRPr/>
            </a:pPr>
            <a:r>
              <a:rPr lang="en-US" dirty="0">
                <a:solidFill>
                  <a:prstClr val="black"/>
                </a:solidFill>
                <a:hlinkClick r:id="rId4"/>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pic>
        <p:nvPicPr>
          <p:cNvPr id="7170" name="Picture 2" descr="SQL Scrip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9996" y="3232700"/>
            <a:ext cx="41719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Categories of SQL Script Code</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Rectangle 10">
            <a:extLst>
              <a:ext uri="{FF2B5EF4-FFF2-40B4-BE49-F238E27FC236}">
                <a16:creationId xmlns="" xmlns:a16="http://schemas.microsoft.com/office/drawing/2014/main" id="{2D2CD130-097A-4959-95CD-D0884B4B1619}"/>
              </a:ext>
            </a:extLst>
          </p:cNvPr>
          <p:cNvSpPr/>
          <p:nvPr/>
        </p:nvSpPr>
        <p:spPr>
          <a:xfrm>
            <a:off x="4081191" y="1191253"/>
            <a:ext cx="3474720" cy="1207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Statements</a:t>
            </a:r>
          </a:p>
        </p:txBody>
      </p:sp>
      <p:sp>
        <p:nvSpPr>
          <p:cNvPr id="13" name="Rectangle 12">
            <a:extLst>
              <a:ext uri="{FF2B5EF4-FFF2-40B4-BE49-F238E27FC236}">
                <a16:creationId xmlns="" xmlns:a16="http://schemas.microsoft.com/office/drawing/2014/main" id="{EBCA98AB-BD36-4D5F-93BC-AF903F55400F}"/>
              </a:ext>
            </a:extLst>
          </p:cNvPr>
          <p:cNvSpPr/>
          <p:nvPr/>
        </p:nvSpPr>
        <p:spPr>
          <a:xfrm>
            <a:off x="694944" y="3136392"/>
            <a:ext cx="2962656" cy="107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Declarative Logic</a:t>
            </a:r>
          </a:p>
          <a:p>
            <a:pPr algn="ctr"/>
            <a:r>
              <a:rPr lang="en-US" dirty="0"/>
              <a:t>Data Flow Graph (Pure SQL Statements)</a:t>
            </a:r>
          </a:p>
        </p:txBody>
      </p:sp>
      <p:sp>
        <p:nvSpPr>
          <p:cNvPr id="14" name="Rectangle 13">
            <a:extLst>
              <a:ext uri="{FF2B5EF4-FFF2-40B4-BE49-F238E27FC236}">
                <a16:creationId xmlns="" xmlns:a16="http://schemas.microsoft.com/office/drawing/2014/main" id="{B374B510-2E47-4D1A-AD3D-73FEF0F51A3B}"/>
              </a:ext>
            </a:extLst>
          </p:cNvPr>
          <p:cNvSpPr/>
          <p:nvPr/>
        </p:nvSpPr>
        <p:spPr>
          <a:xfrm>
            <a:off x="8534400" y="3136392"/>
            <a:ext cx="2962656" cy="107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 Logic</a:t>
            </a:r>
          </a:p>
          <a:p>
            <a:pPr algn="ctr"/>
            <a:r>
              <a:rPr lang="en-US" dirty="0"/>
              <a:t>Orchestration Logic(IF, LOOPS, EXCEP, FOR, WHILE)</a:t>
            </a:r>
          </a:p>
        </p:txBody>
      </p:sp>
      <p:cxnSp>
        <p:nvCxnSpPr>
          <p:cNvPr id="15" name="Connector: Elbow 9">
            <a:extLst>
              <a:ext uri="{FF2B5EF4-FFF2-40B4-BE49-F238E27FC236}">
                <a16:creationId xmlns="" xmlns:a16="http://schemas.microsoft.com/office/drawing/2014/main" id="{F4B1A114-3D2B-49EC-ADA3-5B424BDB9E7D}"/>
              </a:ext>
            </a:extLst>
          </p:cNvPr>
          <p:cNvCxnSpPr>
            <a:stCxn id="11" idx="2"/>
            <a:endCxn id="13" idx="0"/>
          </p:cNvCxnSpPr>
          <p:nvPr/>
        </p:nvCxnSpPr>
        <p:spPr>
          <a:xfrm rot="5400000">
            <a:off x="3628347" y="946187"/>
            <a:ext cx="738131" cy="36422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1">
            <a:extLst>
              <a:ext uri="{FF2B5EF4-FFF2-40B4-BE49-F238E27FC236}">
                <a16:creationId xmlns="" xmlns:a16="http://schemas.microsoft.com/office/drawing/2014/main" id="{2C729AE8-6DA5-4A6F-9193-38B95750464C}"/>
              </a:ext>
            </a:extLst>
          </p:cNvPr>
          <p:cNvCxnSpPr>
            <a:stCxn id="11" idx="2"/>
            <a:endCxn id="14" idx="0"/>
          </p:cNvCxnSpPr>
          <p:nvPr/>
        </p:nvCxnSpPr>
        <p:spPr>
          <a:xfrm rot="16200000" flipH="1">
            <a:off x="7548074" y="668737"/>
            <a:ext cx="738131" cy="41971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9FF6AD6D-FA34-449B-A1EB-D43ADA15A51C}"/>
              </a:ext>
            </a:extLst>
          </p:cNvPr>
          <p:cNvSpPr txBox="1"/>
          <p:nvPr/>
        </p:nvSpPr>
        <p:spPr>
          <a:xfrm>
            <a:off x="363644" y="4416552"/>
            <a:ext cx="4919472" cy="923330"/>
          </a:xfrm>
          <a:prstGeom prst="rect">
            <a:avLst/>
          </a:prstGeom>
          <a:noFill/>
        </p:spPr>
        <p:txBody>
          <a:bodyPr wrap="square" rtlCol="0">
            <a:spAutoFit/>
          </a:bodyPr>
          <a:lstStyle/>
          <a:p>
            <a:pPr marL="285750" indent="-285750">
              <a:buFontTx/>
              <a:buChar char="-"/>
            </a:pPr>
            <a:r>
              <a:rPr lang="en-US" dirty="0"/>
              <a:t>Code gets converted to Data Flow Graph</a:t>
            </a:r>
          </a:p>
          <a:p>
            <a:pPr marL="285750" indent="-285750">
              <a:buFontTx/>
              <a:buChar char="-"/>
            </a:pPr>
            <a:r>
              <a:rPr lang="en-US" dirty="0"/>
              <a:t>It has strong chances of getting executed in Parallel mode</a:t>
            </a:r>
          </a:p>
        </p:txBody>
      </p:sp>
      <p:sp>
        <p:nvSpPr>
          <p:cNvPr id="18" name="TextBox 17">
            <a:extLst>
              <a:ext uri="{FF2B5EF4-FFF2-40B4-BE49-F238E27FC236}">
                <a16:creationId xmlns="" xmlns:a16="http://schemas.microsoft.com/office/drawing/2014/main" id="{C842885C-A627-4DB3-BC3D-1F9762F3DE95}"/>
              </a:ext>
            </a:extLst>
          </p:cNvPr>
          <p:cNvSpPr txBox="1"/>
          <p:nvPr/>
        </p:nvSpPr>
        <p:spPr>
          <a:xfrm>
            <a:off x="8144914" y="4443056"/>
            <a:ext cx="4020577" cy="646331"/>
          </a:xfrm>
          <a:prstGeom prst="rect">
            <a:avLst/>
          </a:prstGeom>
          <a:noFill/>
        </p:spPr>
        <p:txBody>
          <a:bodyPr wrap="square" rtlCol="0">
            <a:spAutoFit/>
          </a:bodyPr>
          <a:lstStyle/>
          <a:p>
            <a:pPr marL="285750" indent="-285750">
              <a:buFontTx/>
              <a:buChar char="-"/>
            </a:pPr>
            <a:r>
              <a:rPr lang="en-US" dirty="0"/>
              <a:t>Used for Complex logic</a:t>
            </a:r>
          </a:p>
          <a:p>
            <a:pPr marL="285750" indent="-285750">
              <a:buFontTx/>
              <a:buChar char="-"/>
            </a:pPr>
            <a:r>
              <a:rPr lang="en-US" dirty="0"/>
              <a:t>There is no parallel processing</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1" dirty="0" smtClean="0">
                <a:solidFill>
                  <a:srgbClr val="000000"/>
                </a:solidFill>
              </a:rPr>
              <a:t>Data Flow Logic</a:t>
            </a:r>
            <a:endParaRPr lang="en-US" b="1" i="0" dirty="0">
              <a:solidFill>
                <a:srgbClr val="000000"/>
              </a:solidFill>
              <a:effectLst/>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Containers in HANA</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a:extLst>
              <a:ext uri="{FF2B5EF4-FFF2-40B4-BE49-F238E27FC236}">
                <a16:creationId xmlns="" xmlns:a16="http://schemas.microsoft.com/office/drawing/2014/main" id="{30383029-8975-48AF-975A-B3D656FB2E0A}"/>
              </a:ext>
            </a:extLst>
          </p:cNvPr>
          <p:cNvSpPr/>
          <p:nvPr/>
        </p:nvSpPr>
        <p:spPr>
          <a:xfrm>
            <a:off x="4434957" y="2422718"/>
            <a:ext cx="3322086"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a:t>
            </a:r>
          </a:p>
        </p:txBody>
      </p:sp>
      <p:sp>
        <p:nvSpPr>
          <p:cNvPr id="10" name="Rectangle 9">
            <a:extLst>
              <a:ext uri="{FF2B5EF4-FFF2-40B4-BE49-F238E27FC236}">
                <a16:creationId xmlns="" xmlns:a16="http://schemas.microsoft.com/office/drawing/2014/main" id="{76A6EFB3-7A7C-44C3-8FBF-00BD35E2E14D}"/>
              </a:ext>
            </a:extLst>
          </p:cNvPr>
          <p:cNvSpPr/>
          <p:nvPr/>
        </p:nvSpPr>
        <p:spPr>
          <a:xfrm>
            <a:off x="8698992" y="2342556"/>
            <a:ext cx="3322086"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Defined Functions (UDF)</a:t>
            </a:r>
          </a:p>
        </p:txBody>
      </p:sp>
      <p:cxnSp>
        <p:nvCxnSpPr>
          <p:cNvPr id="11" name="Connector: Elbow 10">
            <a:extLst>
              <a:ext uri="{FF2B5EF4-FFF2-40B4-BE49-F238E27FC236}">
                <a16:creationId xmlns="" xmlns:a16="http://schemas.microsoft.com/office/drawing/2014/main" id="{7F405C56-33C3-48F6-BCAD-B3F6CC02CDE0}"/>
              </a:ext>
            </a:extLst>
          </p:cNvPr>
          <p:cNvCxnSpPr/>
          <p:nvPr/>
        </p:nvCxnSpPr>
        <p:spPr>
          <a:xfrm rot="5400000">
            <a:off x="3734942" y="74912"/>
            <a:ext cx="458082" cy="4264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 xmlns:a16="http://schemas.microsoft.com/office/drawing/2014/main" id="{DD93A4A7-66D6-4683-A347-F7BE1CEB0FD3}"/>
              </a:ext>
            </a:extLst>
          </p:cNvPr>
          <p:cNvCxnSpPr>
            <a:endCxn id="10" idx="0"/>
          </p:cNvCxnSpPr>
          <p:nvPr/>
        </p:nvCxnSpPr>
        <p:spPr>
          <a:xfrm rot="16200000" flipH="1">
            <a:off x="8085439" y="67960"/>
            <a:ext cx="285156" cy="426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BCAE50EA-BAC1-4953-B4E0-9D590C0352E3}"/>
              </a:ext>
            </a:extLst>
          </p:cNvPr>
          <p:cNvCxnSpPr>
            <a:endCxn id="9" idx="0"/>
          </p:cNvCxnSpPr>
          <p:nvPr/>
        </p:nvCxnSpPr>
        <p:spPr>
          <a:xfrm>
            <a:off x="6096000" y="2057400"/>
            <a:ext cx="0" cy="365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A8442579-F984-4E58-A64C-410EE9481351}"/>
              </a:ext>
            </a:extLst>
          </p:cNvPr>
          <p:cNvSpPr txBox="1"/>
          <p:nvPr/>
        </p:nvSpPr>
        <p:spPr>
          <a:xfrm>
            <a:off x="3769234" y="3429000"/>
            <a:ext cx="4527424" cy="3139321"/>
          </a:xfrm>
          <a:prstGeom prst="rect">
            <a:avLst/>
          </a:prstGeom>
          <a:noFill/>
        </p:spPr>
        <p:txBody>
          <a:bodyPr wrap="square" rtlCol="0">
            <a:spAutoFit/>
          </a:bodyPr>
          <a:lstStyle/>
          <a:p>
            <a:pPr marL="285750" indent="-285750">
              <a:buFontTx/>
              <a:buChar char="-"/>
            </a:pPr>
            <a:r>
              <a:rPr lang="en-US" dirty="0"/>
              <a:t>Compile and Store and use again and again</a:t>
            </a:r>
          </a:p>
          <a:p>
            <a:pPr marL="285750" indent="-285750">
              <a:buFontTx/>
              <a:buChar char="-"/>
            </a:pPr>
            <a:r>
              <a:rPr lang="en-US" dirty="0"/>
              <a:t>Can have IN, INOUT, OUT multiple params</a:t>
            </a:r>
          </a:p>
          <a:p>
            <a:r>
              <a:rPr lang="en-US" dirty="0"/>
              <a:t>CREATE PROCEDURE </a:t>
            </a:r>
            <a:r>
              <a:rPr lang="en-US" dirty="0" err="1"/>
              <a:t>procname</a:t>
            </a:r>
            <a:r>
              <a:rPr lang="en-US" dirty="0"/>
              <a:t> (IN p1 type, OUT p2 type, INOUT p3 type)</a:t>
            </a:r>
          </a:p>
          <a:p>
            <a:r>
              <a:rPr lang="en-US" dirty="0"/>
              <a:t>LANGUAGE SQLSCRIPT DEFAULT SCHEMA </a:t>
            </a:r>
            <a:r>
              <a:rPr lang="en-US" dirty="0" err="1" smtClean="0"/>
              <a:t>schema</a:t>
            </a:r>
            <a:r>
              <a:rPr lang="en-US" dirty="0" smtClean="0"/>
              <a:t> name </a:t>
            </a:r>
            <a:endParaRPr lang="en-US" dirty="0"/>
          </a:p>
          <a:p>
            <a:r>
              <a:rPr lang="en-US" dirty="0"/>
              <a:t>READS SQL DATA AS BEGIN</a:t>
            </a:r>
          </a:p>
          <a:p>
            <a:endParaRPr lang="en-US" dirty="0"/>
          </a:p>
          <a:p>
            <a:r>
              <a:rPr lang="en-US" dirty="0"/>
              <a:t>--SQL Script Coda </a:t>
            </a:r>
            <a:r>
              <a:rPr lang="en-US" dirty="0">
                <a:sym typeface="Wingdings" panose="05000000000000000000" pitchFamily="2" charset="2"/>
              </a:rPr>
              <a:t></a:t>
            </a:r>
            <a:endParaRPr lang="en-US" dirty="0"/>
          </a:p>
          <a:p>
            <a:endParaRPr lang="en-US" dirty="0"/>
          </a:p>
          <a:p>
            <a:r>
              <a:rPr lang="en-US" dirty="0"/>
              <a:t>END;</a:t>
            </a:r>
          </a:p>
        </p:txBody>
      </p:sp>
      <p:sp>
        <p:nvSpPr>
          <p:cNvPr id="15" name="Rectangle 14">
            <a:extLst>
              <a:ext uri="{FF2B5EF4-FFF2-40B4-BE49-F238E27FC236}">
                <a16:creationId xmlns="" xmlns:a16="http://schemas.microsoft.com/office/drawing/2014/main" id="{FE4C39AA-C9FC-4D8A-8F1F-ED3F80E8DF8C}"/>
              </a:ext>
            </a:extLst>
          </p:cNvPr>
          <p:cNvSpPr/>
          <p:nvPr/>
        </p:nvSpPr>
        <p:spPr>
          <a:xfrm>
            <a:off x="8366760" y="3797780"/>
            <a:ext cx="1563624" cy="61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a:t>
            </a:r>
            <a:r>
              <a:rPr lang="en-US" dirty="0" smtClean="0"/>
              <a:t>UDF</a:t>
            </a:r>
            <a:endParaRPr lang="en-US" dirty="0"/>
          </a:p>
        </p:txBody>
      </p:sp>
      <p:sp>
        <p:nvSpPr>
          <p:cNvPr id="16" name="Rectangle 15">
            <a:extLst>
              <a:ext uri="{FF2B5EF4-FFF2-40B4-BE49-F238E27FC236}">
                <a16:creationId xmlns="" xmlns:a16="http://schemas.microsoft.com/office/drawing/2014/main" id="{4898DACA-ECA2-4963-92D8-4DF2B6108F29}"/>
              </a:ext>
            </a:extLst>
          </p:cNvPr>
          <p:cNvSpPr/>
          <p:nvPr/>
        </p:nvSpPr>
        <p:spPr>
          <a:xfrm>
            <a:off x="10540101" y="3797779"/>
            <a:ext cx="1563624" cy="61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UDF</a:t>
            </a:r>
          </a:p>
          <a:p>
            <a:pPr algn="ctr"/>
            <a:r>
              <a:rPr lang="en-US" dirty="0"/>
              <a:t>Complex</a:t>
            </a:r>
          </a:p>
        </p:txBody>
      </p:sp>
      <p:cxnSp>
        <p:nvCxnSpPr>
          <p:cNvPr id="17" name="Connector: Elbow 21">
            <a:extLst>
              <a:ext uri="{FF2B5EF4-FFF2-40B4-BE49-F238E27FC236}">
                <a16:creationId xmlns="" xmlns:a16="http://schemas.microsoft.com/office/drawing/2014/main" id="{31D4E1CF-BB49-48C5-8E2C-40C6C52AB3E9}"/>
              </a:ext>
            </a:extLst>
          </p:cNvPr>
          <p:cNvCxnSpPr>
            <a:stCxn id="10" idx="2"/>
            <a:endCxn id="15" idx="0"/>
          </p:cNvCxnSpPr>
          <p:nvPr/>
        </p:nvCxnSpPr>
        <p:spPr>
          <a:xfrm rot="5400000">
            <a:off x="9382233" y="2819977"/>
            <a:ext cx="744143" cy="1211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23">
            <a:extLst>
              <a:ext uri="{FF2B5EF4-FFF2-40B4-BE49-F238E27FC236}">
                <a16:creationId xmlns="" xmlns:a16="http://schemas.microsoft.com/office/drawing/2014/main" id="{E4AB403C-3632-4F60-A04F-C91B0CC36694}"/>
              </a:ext>
            </a:extLst>
          </p:cNvPr>
          <p:cNvCxnSpPr>
            <a:stCxn id="10" idx="2"/>
            <a:endCxn id="16" idx="0"/>
          </p:cNvCxnSpPr>
          <p:nvPr/>
        </p:nvCxnSpPr>
        <p:spPr>
          <a:xfrm rot="16200000" flipH="1">
            <a:off x="10468903" y="2944769"/>
            <a:ext cx="744142" cy="9618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29FA771C-4845-4202-A54D-CFE53476D33F}"/>
              </a:ext>
            </a:extLst>
          </p:cNvPr>
          <p:cNvSpPr txBox="1"/>
          <p:nvPr/>
        </p:nvSpPr>
        <p:spPr>
          <a:xfrm>
            <a:off x="8217146" y="4423842"/>
            <a:ext cx="4264036" cy="2339102"/>
          </a:xfrm>
          <a:prstGeom prst="rect">
            <a:avLst/>
          </a:prstGeom>
          <a:noFill/>
        </p:spPr>
        <p:txBody>
          <a:bodyPr wrap="square" rtlCol="0">
            <a:spAutoFit/>
          </a:bodyPr>
          <a:lstStyle/>
          <a:p>
            <a:pPr marL="285750" indent="-285750">
              <a:buFontTx/>
              <a:buChar char="-"/>
            </a:pPr>
            <a:r>
              <a:rPr lang="en-US" sz="1600" dirty="0"/>
              <a:t>A function always and always return exactly one value.</a:t>
            </a:r>
          </a:p>
          <a:p>
            <a:pPr marL="285750" indent="-285750">
              <a:buFontTx/>
              <a:buChar char="-"/>
            </a:pPr>
            <a:r>
              <a:rPr lang="en-US" sz="1600" dirty="0"/>
              <a:t>We can have multiple input</a:t>
            </a:r>
          </a:p>
          <a:p>
            <a:pPr marL="285750" indent="-285750">
              <a:buFontTx/>
              <a:buChar char="-"/>
            </a:pPr>
            <a:r>
              <a:rPr lang="en-US" sz="1600" dirty="0"/>
              <a:t>Depending on return type</a:t>
            </a:r>
          </a:p>
          <a:p>
            <a:endParaRPr lang="en-US" dirty="0"/>
          </a:p>
          <a:p>
            <a:r>
              <a:rPr lang="en-US" sz="1600" dirty="0"/>
              <a:t>CREATE FUNCTION </a:t>
            </a:r>
            <a:r>
              <a:rPr lang="en-US" sz="1600" dirty="0" err="1"/>
              <a:t>funcname</a:t>
            </a:r>
            <a:r>
              <a:rPr lang="en-US" sz="1600" dirty="0"/>
              <a:t>(p1 type)</a:t>
            </a:r>
          </a:p>
          <a:p>
            <a:r>
              <a:rPr lang="en-US" sz="1600" dirty="0"/>
              <a:t>DEFAULT SCHEMA </a:t>
            </a:r>
            <a:r>
              <a:rPr lang="en-US" sz="1600" dirty="0" err="1"/>
              <a:t>schema</a:t>
            </a:r>
            <a:endParaRPr lang="en-US" sz="1600" dirty="0"/>
          </a:p>
          <a:p>
            <a:r>
              <a:rPr lang="en-US" sz="1600" dirty="0"/>
              <a:t>AS </a:t>
            </a:r>
            <a:r>
              <a:rPr lang="en-US" sz="1600" dirty="0" smtClean="0"/>
              <a:t>BEGIN</a:t>
            </a:r>
            <a:endParaRPr lang="en-US" sz="1600" dirty="0"/>
          </a:p>
          <a:p>
            <a:r>
              <a:rPr lang="en-US" sz="1600" dirty="0"/>
              <a:t>END;</a:t>
            </a:r>
          </a:p>
        </p:txBody>
      </p:sp>
      <p:sp>
        <p:nvSpPr>
          <p:cNvPr id="20" name="TextBox 19">
            <a:extLst>
              <a:ext uri="{FF2B5EF4-FFF2-40B4-BE49-F238E27FC236}">
                <a16:creationId xmlns="" xmlns:a16="http://schemas.microsoft.com/office/drawing/2014/main" id="{B008A9B4-1F65-4CE5-B966-8CC9E7BD128B}"/>
              </a:ext>
            </a:extLst>
          </p:cNvPr>
          <p:cNvSpPr txBox="1"/>
          <p:nvPr/>
        </p:nvSpPr>
        <p:spPr>
          <a:xfrm>
            <a:off x="131166" y="3319272"/>
            <a:ext cx="3724422" cy="2862322"/>
          </a:xfrm>
          <a:prstGeom prst="rect">
            <a:avLst/>
          </a:prstGeom>
          <a:noFill/>
        </p:spPr>
        <p:txBody>
          <a:bodyPr wrap="square" rtlCol="0">
            <a:spAutoFit/>
          </a:bodyPr>
          <a:lstStyle/>
          <a:p>
            <a:pPr marL="285750" indent="-285750">
              <a:buFontTx/>
              <a:buChar char="-"/>
            </a:pPr>
            <a:r>
              <a:rPr lang="en-US" dirty="0"/>
              <a:t>Test, put a code for One–time execution</a:t>
            </a:r>
          </a:p>
          <a:p>
            <a:pPr marL="285750" indent="-285750">
              <a:buFontTx/>
              <a:buChar char="-"/>
            </a:pPr>
            <a:r>
              <a:rPr lang="en-US" dirty="0"/>
              <a:t>Requires a compilation every time you run</a:t>
            </a:r>
          </a:p>
          <a:p>
            <a:pPr marL="285750" indent="-285750">
              <a:buFontTx/>
              <a:buChar char="-"/>
            </a:pPr>
            <a:endParaRPr lang="en-US" dirty="0"/>
          </a:p>
          <a:p>
            <a:r>
              <a:rPr lang="en-US" dirty="0"/>
              <a:t>DO BEGIN</a:t>
            </a:r>
          </a:p>
          <a:p>
            <a:endParaRPr lang="en-US" dirty="0"/>
          </a:p>
          <a:p>
            <a:r>
              <a:rPr lang="en-US" dirty="0"/>
              <a:t>--- SQL Script Coda</a:t>
            </a:r>
          </a:p>
          <a:p>
            <a:endParaRPr lang="en-US" dirty="0"/>
          </a:p>
          <a:p>
            <a:r>
              <a:rPr lang="en-US" dirty="0"/>
              <a:t>END;</a:t>
            </a:r>
          </a:p>
        </p:txBody>
      </p:sp>
      <p:sp>
        <p:nvSpPr>
          <p:cNvPr id="21" name="Rectangle 20">
            <a:extLst>
              <a:ext uri="{FF2B5EF4-FFF2-40B4-BE49-F238E27FC236}">
                <a16:creationId xmlns="" xmlns:a16="http://schemas.microsoft.com/office/drawing/2014/main" id="{5C9958E2-4F0A-44D3-9B81-40B5C72C8C4E}"/>
              </a:ext>
            </a:extLst>
          </p:cNvPr>
          <p:cNvSpPr/>
          <p:nvPr/>
        </p:nvSpPr>
        <p:spPr>
          <a:xfrm>
            <a:off x="170922" y="2435970"/>
            <a:ext cx="3322086"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22" name="Rectangle 21">
            <a:extLst>
              <a:ext uri="{FF2B5EF4-FFF2-40B4-BE49-F238E27FC236}">
                <a16:creationId xmlns="" xmlns:a16="http://schemas.microsoft.com/office/drawing/2014/main" id="{32FEFE2A-88D5-4394-B4E2-EB8EE9E3EF25}"/>
              </a:ext>
            </a:extLst>
          </p:cNvPr>
          <p:cNvSpPr/>
          <p:nvPr/>
        </p:nvSpPr>
        <p:spPr>
          <a:xfrm>
            <a:off x="4003928" y="1225296"/>
            <a:ext cx="4184144" cy="832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 in HANA</a:t>
            </a: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Funda </a:t>
            </a:r>
            <a:r>
              <a:rPr lang="en-US" b="1" dirty="0" smtClean="0"/>
              <a:t>Fox on SQL Script</a:t>
            </a:r>
            <a:endParaRPr lang="en-US" b="1" dirty="0"/>
          </a:p>
        </p:txBody>
      </p:sp>
      <p:sp>
        <p:nvSpPr>
          <p:cNvPr id="9" name="TextBox 8">
            <a:extLst>
              <a:ext uri="{FF2B5EF4-FFF2-40B4-BE49-F238E27FC236}">
                <a16:creationId xmlns:a16="http://schemas.microsoft.com/office/drawing/2014/main" xmlns=""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a:t>
            </a:r>
            <a:r>
              <a:rPr lang="en-US" i="1" dirty="0" smtClean="0"/>
              <a:t>Unit</a:t>
            </a:r>
          </a:p>
          <a:p>
            <a:pPr marL="285750" lvl="0" indent="-285750">
              <a:buFont typeface="Arial" panose="020B0604020202020204" pitchFamily="34" charset="0"/>
              <a:buChar char="•"/>
            </a:pPr>
            <a:endParaRPr lang="en-US" i="1" dirty="0"/>
          </a:p>
          <a:p>
            <a:r>
              <a:rPr lang="en-US" dirty="0"/>
              <a:t>--</a:t>
            </a:r>
            <a:r>
              <a:rPr lang="en-US" dirty="0" smtClean="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a:t>
            </a:r>
            <a:r>
              <a:rPr lang="en-US" i="1" dirty="0" smtClean="0"/>
              <a:t>Container</a:t>
            </a:r>
            <a:endParaRPr lang="en-US" i="1" dirty="0"/>
          </a:p>
          <a:p>
            <a:pPr marL="609493" lvl="1"/>
            <a:endParaRPr lang="en-US" i="1" dirty="0" smtClean="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Attribute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Calculation View</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a:t>
            </a:r>
            <a:r>
              <a:rPr lang="en-US" dirty="0" smtClean="0"/>
              <a:t>James </a:t>
            </a:r>
            <a:r>
              <a:rPr lang="en-US" dirty="0"/>
              <a:t>told about me to the CIO of the company last week on Christmas dinner. The CIO is very impressed by listening my stories how I helped Mr. </a:t>
            </a:r>
            <a:r>
              <a:rPr lang="en-US" dirty="0" smtClean="0"/>
              <a:t>James. </a:t>
            </a:r>
            <a:r>
              <a:rPr lang="en-US" dirty="0"/>
              <a:t>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7686</TotalTime>
  <Words>2216</Words>
  <Application>Microsoft Office PowerPoint</Application>
  <PresentationFormat>Widescreen</PresentationFormat>
  <Paragraphs>274</Paragraphs>
  <Slides>24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544</cp:revision>
  <dcterms:created xsi:type="dcterms:W3CDTF">2016-07-10T03:33:26Z</dcterms:created>
  <dcterms:modified xsi:type="dcterms:W3CDTF">2021-05-02T08:34:24Z</dcterms:modified>
</cp:coreProperties>
</file>